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61" r:id="rId3"/>
    <p:sldId id="257" r:id="rId4"/>
    <p:sldId id="258" r:id="rId5"/>
    <p:sldId id="259" r:id="rId6"/>
    <p:sldId id="263" r:id="rId7"/>
    <p:sldId id="260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710A5-0887-4FA1-A056-674DD44DBBA5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F015F-FC8B-47BF-B8C4-03104D17D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483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CDDE-6A42-4464-BD76-A9EF7D4922D4}" type="datetime1">
              <a:rPr lang="fr-FR" smtClean="0"/>
              <a:t>29/11/2013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5CE-490F-4F6D-9D20-734BE37C0E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F6B1-A1C5-4E22-88F1-0982C2AA3D04}" type="datetime1">
              <a:rPr lang="fr-FR" smtClean="0"/>
              <a:t>29/11/2013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5CE-490F-4F6D-9D20-734BE37C0E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CCCF-5A0D-4CC9-9DB8-8697D840828D}" type="datetime1">
              <a:rPr lang="fr-FR" smtClean="0"/>
              <a:t>29/11/2013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5CE-490F-4F6D-9D20-734BE37C0E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89-A1D5-4568-8ADE-49158F1CF35E}" type="datetime1">
              <a:rPr lang="fr-FR" smtClean="0"/>
              <a:t>29/11/2013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5CE-490F-4F6D-9D20-734BE37C0E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CBF0-F3D9-4FF9-9580-DDF4D5016181}" type="datetime1">
              <a:rPr lang="fr-FR" smtClean="0"/>
              <a:t>29/11/2013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5CE-490F-4F6D-9D20-734BE37C0E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0E0E-3D86-43A1-958F-FF31BBC73CBB}" type="datetime1">
              <a:rPr lang="fr-FR" smtClean="0"/>
              <a:t>29/11/2013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5CE-490F-4F6D-9D20-734BE37C0E1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64AB-3A3F-42B8-B29D-A592E2F5E049}" type="datetime1">
              <a:rPr lang="fr-FR" smtClean="0"/>
              <a:t>29/11/2013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5CE-490F-4F6D-9D20-734BE37C0E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389C-60D9-49AA-ADC9-7B615411068E}" type="datetime1">
              <a:rPr lang="fr-FR" smtClean="0"/>
              <a:t>29/11/2013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5CE-490F-4F6D-9D20-734BE37C0E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1F3A-BCA7-45E4-9B30-80C0174D6B95}" type="datetime1">
              <a:rPr lang="fr-FR" smtClean="0"/>
              <a:t>29/11/2013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5CE-490F-4F6D-9D20-734BE37C0E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ACC2-4DD8-4DCB-8905-D931BBE7DAC8}" type="datetime1">
              <a:rPr lang="fr-FR" smtClean="0"/>
              <a:t>29/11/2013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le 30 novembre 2013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86F5CE-490F-4F6D-9D20-734BE37C0E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689E-968A-4074-A91D-79AD851ACDC9}" type="datetime1">
              <a:rPr lang="fr-FR" smtClean="0"/>
              <a:t>29/11/2013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5CE-490F-4F6D-9D20-734BE37C0E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0CFDEC3-648E-4A2F-8734-4B409DD42652}" type="datetime1">
              <a:rPr lang="fr-FR" smtClean="0"/>
              <a:t>29/11/2013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le 30 novembre 2013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286F5CE-490F-4F6D-9D20-734BE37C0E1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arbrealettres.files.wordpress.com/2009/10/dessin-bonhomme-sur-tableau-2000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Leadership au féminin ?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9140000">
            <a:off x="1217152" y="2572132"/>
            <a:ext cx="6511131" cy="329259"/>
          </a:xfrm>
        </p:spPr>
        <p:txBody>
          <a:bodyPr/>
          <a:lstStyle/>
          <a:p>
            <a:r>
              <a:rPr lang="fr-FR" dirty="0" smtClean="0"/>
              <a:t>Elles bougent – café des centraliennes</a:t>
            </a:r>
            <a:endParaRPr lang="fr-FR" dirty="0"/>
          </a:p>
        </p:txBody>
      </p:sp>
      <p:pic>
        <p:nvPicPr>
          <p:cNvPr id="1026" name="Picture 2" descr="http://arbrealettres.files.wordpress.com/2009/10/dessin-bonhomme-sur-tableau-2000.jpg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800" y="6364288"/>
            <a:ext cx="3302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60" y="116632"/>
            <a:ext cx="769932" cy="1143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99592" y="1043447"/>
            <a:ext cx="1368152" cy="27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Elephant" pitchFamily="18" charset="0"/>
                <a:cs typeface="Arial" pitchFamily="34" charset="0"/>
              </a:rPr>
              <a:t>V.B. Coaching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49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Plafond de verre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" y="5638465"/>
            <a:ext cx="775387" cy="1152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97496" y="6421137"/>
            <a:ext cx="1793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dirty="0">
                <a:solidFill>
                  <a:schemeClr val="bg2">
                    <a:lumMod val="25000"/>
                  </a:schemeClr>
                </a:solidFill>
                <a:latin typeface="Elephant" pitchFamily="18" charset="0"/>
                <a:cs typeface="Arial" pitchFamily="34" charset="0"/>
              </a:rPr>
              <a:t>V.B. Coaching</a:t>
            </a:r>
            <a:endParaRPr lang="fr-FR" altLang="fr-FR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836712"/>
            <a:ext cx="6200775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57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19140000">
            <a:off x="712441" y="1450448"/>
            <a:ext cx="6502067" cy="1204306"/>
          </a:xfrm>
        </p:spPr>
        <p:txBody>
          <a:bodyPr/>
          <a:lstStyle/>
          <a:p>
            <a:r>
              <a:rPr lang="fr-FR" sz="3600" dirty="0" smtClean="0">
                <a:solidFill>
                  <a:schemeClr val="accent3">
                    <a:lumMod val="75000"/>
                  </a:schemeClr>
                </a:solidFill>
              </a:rPr>
              <a:t>Egalité Hommes – femmes</a:t>
            </a:r>
            <a:endParaRPr lang="fr-FR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9140000">
            <a:off x="1217152" y="2428116"/>
            <a:ext cx="6511131" cy="329259"/>
          </a:xfrm>
        </p:spPr>
        <p:txBody>
          <a:bodyPr/>
          <a:lstStyle/>
          <a:p>
            <a:r>
              <a:rPr lang="fr-FR" b="1" dirty="0" smtClean="0"/>
              <a:t>Quelques repères sur la situation en France</a:t>
            </a:r>
            <a:endParaRPr lang="fr-FR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60" y="116632"/>
            <a:ext cx="769932" cy="1143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99592" y="1043447"/>
            <a:ext cx="1368152" cy="27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Elephant" pitchFamily="18" charset="0"/>
                <a:cs typeface="Arial" pitchFamily="34" charset="0"/>
              </a:rPr>
              <a:t>V.B. Coaching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14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En politique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26948"/>
              </p:ext>
            </p:extLst>
          </p:nvPr>
        </p:nvGraphicFramePr>
        <p:xfrm>
          <a:off x="822325" y="1100138"/>
          <a:ext cx="7521576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395"/>
                <a:gridCol w="6292181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51,6%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 femmes dans la population française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26,9%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 députées en 2012 (18,5% en 2007) la France est 10</a:t>
                      </a:r>
                      <a:r>
                        <a:rPr lang="fr-FR" baseline="30000" dirty="0" smtClean="0"/>
                        <a:t>ème</a:t>
                      </a:r>
                      <a:r>
                        <a:rPr lang="fr-FR" dirty="0" smtClean="0"/>
                        <a:t> sur 27 en Europe où la moyenne est de 23,9%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22,1%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 sénatrices en 2011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7,7%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 présidentes</a:t>
                      </a:r>
                      <a:r>
                        <a:rPr lang="fr-FR" baseline="0" dirty="0" smtClean="0"/>
                        <a:t> de conseils régionaux (48% des conseillères)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5%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</a:t>
                      </a:r>
                      <a:r>
                        <a:rPr lang="fr-FR" baseline="0" dirty="0" smtClean="0"/>
                        <a:t> présidentes de conseils généraux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35%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 conseillères municipales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48,7%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</a:t>
                      </a:r>
                      <a:r>
                        <a:rPr lang="fr-FR" baseline="0" dirty="0" smtClean="0"/>
                        <a:t> femmes au gouvernement (29% en 2011)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33,3%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Au sein de la commission Européenne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9,5%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Des pays sont dirigés par des femmes en 2011 (sur 231)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719690"/>
            <a:ext cx="682129" cy="101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05657" y="6350036"/>
            <a:ext cx="1793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Elephant" pitchFamily="18" charset="0"/>
                <a:cs typeface="Arial" pitchFamily="34" charset="0"/>
              </a:rPr>
              <a:t>V.B. Coaching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93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Dans l’administration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869193"/>
              </p:ext>
            </p:extLst>
          </p:nvPr>
        </p:nvGraphicFramePr>
        <p:xfrm>
          <a:off x="822325" y="1100138"/>
          <a:ext cx="752157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5419"/>
                <a:gridCol w="6076157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51,7%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 la fonction publique d’Etat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20,3%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Des emplois de direction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9,9%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Des préfets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60%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 la fonction</a:t>
                      </a:r>
                      <a:r>
                        <a:rPr lang="fr-FR" baseline="0" dirty="0" smtClean="0"/>
                        <a:t> publique hospitalière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16%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Des directeurs d’hôpitaux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/>
                        <a:t>61%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De la fonction publique territoriale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Dont 18%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Des emplois de direction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Dont 5%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de directrices générales des services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719690"/>
            <a:ext cx="682129" cy="101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05657" y="6350036"/>
            <a:ext cx="1793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Elephant" pitchFamily="18" charset="0"/>
                <a:cs typeface="Arial" pitchFamily="34" charset="0"/>
              </a:rPr>
              <a:t>V.B. Coaching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80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Dans le secteur Privé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426334"/>
              </p:ext>
            </p:extLst>
          </p:nvPr>
        </p:nvGraphicFramePr>
        <p:xfrm>
          <a:off x="822325" y="1100138"/>
          <a:ext cx="752157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379"/>
                <a:gridCol w="6436197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En entreprise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20,8%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 femmes dans les CA du CAC 40 en 2O11 (15,3% en 2010)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PDG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29%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Des créateurs d’entreprise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Responsabilités sociales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26%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Présidentes d’associations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57%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Secrétaires </a:t>
                      </a:r>
                      <a:r>
                        <a:rPr lang="fr-FR" dirty="0" smtClean="0"/>
                        <a:t>d’associations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17,8%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Au comité national olympique français (8.8%</a:t>
                      </a:r>
                      <a:r>
                        <a:rPr lang="fr-FR" baseline="0" dirty="0" smtClean="0"/>
                        <a:t> en 2005)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719690"/>
            <a:ext cx="682129" cy="101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05657" y="6350036"/>
            <a:ext cx="1793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Elephant" pitchFamily="18" charset="0"/>
                <a:cs typeface="Arial" pitchFamily="34" charset="0"/>
              </a:rPr>
              <a:t>V.B. Coaching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29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Part des femmes élues au sein des CE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936206"/>
              </p:ext>
            </p:extLst>
          </p:nvPr>
        </p:nvGraphicFramePr>
        <p:xfrm>
          <a:off x="822325" y="1100138"/>
          <a:ext cx="752157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403"/>
                <a:gridCol w="622017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35,2%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 femmes élues tous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syndicat</a:t>
                      </a:r>
                      <a:r>
                        <a:rPr lang="fr-FR" baseline="0" dirty="0" smtClean="0"/>
                        <a:t>s confondus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35, 9%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 femmes élues pour la CFDT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23,3%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 la CFE-CGC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41,4%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 la CFTC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27,7%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 la CGR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31,1%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 la CGT-FO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37,4%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 autres syndicats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39,7%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 les non</a:t>
                      </a:r>
                      <a:r>
                        <a:rPr lang="fr-FR" baseline="0" dirty="0" smtClean="0"/>
                        <a:t> syndiqués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719690"/>
            <a:ext cx="682129" cy="101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05657" y="6350036"/>
            <a:ext cx="1793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Elephant" pitchFamily="18" charset="0"/>
                <a:cs typeface="Arial" pitchFamily="34" charset="0"/>
              </a:rPr>
              <a:t>V.B. Coaching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2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4591" y="365760"/>
            <a:ext cx="7867849" cy="548640"/>
          </a:xfrm>
        </p:spPr>
        <p:txBody>
          <a:bodyPr/>
          <a:lstStyle/>
          <a:p>
            <a:r>
              <a:rPr lang="fr-FR" sz="2400" dirty="0" smtClean="0">
                <a:solidFill>
                  <a:schemeClr val="bg2">
                    <a:lumMod val="25000"/>
                  </a:schemeClr>
                </a:solidFill>
              </a:rPr>
              <a:t>Ecart de salaire mensuel net homme-femme (2010)</a:t>
            </a:r>
            <a:endParaRPr lang="fr-FR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719690"/>
            <a:ext cx="682129" cy="101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05657" y="6350036"/>
            <a:ext cx="1793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Elephant" pitchFamily="18" charset="0"/>
                <a:cs typeface="Arial" pitchFamily="34" charset="0"/>
              </a:rPr>
              <a:t>V.B. Coaching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374888"/>
              </p:ext>
            </p:extLst>
          </p:nvPr>
        </p:nvGraphicFramePr>
        <p:xfrm>
          <a:off x="822325" y="1340768"/>
          <a:ext cx="7521577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419"/>
                <a:gridCol w="1167043"/>
                <a:gridCol w="1105620"/>
                <a:gridCol w="1247841"/>
                <a:gridCol w="1539654"/>
              </a:tblGrid>
              <a:tr h="130210">
                <a:tc>
                  <a:txBody>
                    <a:bodyPr/>
                    <a:lstStyle/>
                    <a:p>
                      <a:r>
                        <a:rPr lang="fr-FR" dirty="0" smtClean="0"/>
                        <a:t>CSP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Privé  et</a:t>
                      </a:r>
                    </a:p>
                    <a:p>
                      <a:r>
                        <a:rPr lang="fr-FR" sz="1400" dirty="0" smtClean="0"/>
                        <a:t>Semi</a:t>
                      </a:r>
                      <a:r>
                        <a:rPr lang="fr-FR" sz="1400" baseline="0" dirty="0" smtClean="0"/>
                        <a:t> public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FP Etat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FP territoriale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FP Hospitalière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cadres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22,3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15,2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21,9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Prof intermédiaires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12,5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11,1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7,7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4,3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Employés/ouvriers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10,6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15,5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10,4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ensemble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19,7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13,9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10,6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21,5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6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19140000">
            <a:off x="712441" y="1450448"/>
            <a:ext cx="6502067" cy="1204306"/>
          </a:xfrm>
        </p:spPr>
        <p:txBody>
          <a:bodyPr/>
          <a:lstStyle/>
          <a:p>
            <a:r>
              <a:rPr lang="fr-FR" sz="3600" dirty="0" smtClean="0">
                <a:solidFill>
                  <a:schemeClr val="accent3">
                    <a:lumMod val="75000"/>
                  </a:schemeClr>
                </a:solidFill>
              </a:rPr>
              <a:t>Le plafond de verre</a:t>
            </a:r>
            <a:endParaRPr lang="fr-FR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60" y="116632"/>
            <a:ext cx="769932" cy="1143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99592" y="1043447"/>
            <a:ext cx="1368152" cy="27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Elephant" pitchFamily="18" charset="0"/>
                <a:cs typeface="Arial" pitchFamily="34" charset="0"/>
              </a:rPr>
              <a:t>V.B. Coaching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9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Plafond de verre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1530" y="908720"/>
            <a:ext cx="7520940" cy="3912548"/>
          </a:xfrm>
        </p:spPr>
        <p:txBody>
          <a:bodyPr/>
          <a:lstStyle/>
          <a:p>
            <a:r>
              <a:rPr lang="fr-FR" dirty="0" smtClean="0"/>
              <a:t>Source : WWW.inet.cnfpt.fr</a:t>
            </a:r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719690"/>
            <a:ext cx="682129" cy="101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05657" y="6350036"/>
            <a:ext cx="1793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Elephant" pitchFamily="18" charset="0"/>
                <a:cs typeface="Arial" pitchFamily="34" charset="0"/>
              </a:rPr>
              <a:t>V.B. Coaching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 30 novembre 2013</a:t>
            </a:r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1247775"/>
            <a:ext cx="691515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730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414</Words>
  <Application>Microsoft Office PowerPoint</Application>
  <PresentationFormat>Affichage à l'écran (4:3)</PresentationFormat>
  <Paragraphs>123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Angles</vt:lpstr>
      <vt:lpstr>Leadership au féminin ?</vt:lpstr>
      <vt:lpstr>Egalité Hommes – femmes</vt:lpstr>
      <vt:lpstr>En politique</vt:lpstr>
      <vt:lpstr>Dans l’administration</vt:lpstr>
      <vt:lpstr>Dans le secteur Privé</vt:lpstr>
      <vt:lpstr>Part des femmes élues au sein des CE</vt:lpstr>
      <vt:lpstr>Ecart de salaire mensuel net homme-femme (2010)</vt:lpstr>
      <vt:lpstr>Le plafond de verre</vt:lpstr>
      <vt:lpstr>Plafond de verre</vt:lpstr>
      <vt:lpstr>Plafond de verre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au féminin ?</dc:title>
  <dc:creator>GENOUD Valerie</dc:creator>
  <cp:lastModifiedBy>GENOUD Valerie</cp:lastModifiedBy>
  <cp:revision>14</cp:revision>
  <dcterms:created xsi:type="dcterms:W3CDTF">2013-11-12T13:47:59Z</dcterms:created>
  <dcterms:modified xsi:type="dcterms:W3CDTF">2013-11-29T09:04:33Z</dcterms:modified>
</cp:coreProperties>
</file>